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Inter"/>
      <p:regular r:id="rId21"/>
      <p:bold r:id="rId22"/>
      <p:italic r:id="rId23"/>
      <p:boldItalic r:id="rId24"/>
    </p:embeddedFont>
    <p:embeddedFont>
      <p:font typeface="Plus Jakarta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Inter-bold.fntdata"/><Relationship Id="rId21" Type="http://schemas.openxmlformats.org/officeDocument/2006/relationships/font" Target="fonts/Inter-regular.fntdata"/><Relationship Id="rId24" Type="http://schemas.openxmlformats.org/officeDocument/2006/relationships/font" Target="fonts/Inter-boldItalic.fntdata"/><Relationship Id="rId23" Type="http://schemas.openxmlformats.org/officeDocument/2006/relationships/font" Target="fonts/Inter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lusJakartaSans-bold.fntdata"/><Relationship Id="rId25" Type="http://schemas.openxmlformats.org/officeDocument/2006/relationships/font" Target="fonts/PlusJakartaSans-regular.fntdata"/><Relationship Id="rId28" Type="http://schemas.openxmlformats.org/officeDocument/2006/relationships/font" Target="fonts/PlusJakartaSans-boldItalic.fntdata"/><Relationship Id="rId27" Type="http://schemas.openxmlformats.org/officeDocument/2006/relationships/font" Target="fonts/PlusJakarta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Relationship Id="rId7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Relationship Id="rId6" Type="http://schemas.openxmlformats.org/officeDocument/2006/relationships/image" Target="../media/image16.png"/><Relationship Id="rId7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Relationship Id="rId5" Type="http://schemas.openxmlformats.org/officeDocument/2006/relationships/image" Target="../media/image26.png"/><Relationship Id="rId6" Type="http://schemas.openxmlformats.org/officeDocument/2006/relationships/image" Target="../media/image21.png"/><Relationship Id="rId7" Type="http://schemas.openxmlformats.org/officeDocument/2006/relationships/image" Target="../media/image27.png"/><Relationship Id="rId8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95A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5715000" y="4312890"/>
            <a:ext cx="762000" cy="3810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3405187" y="1508968"/>
            <a:ext cx="5381625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MINISTERO DELL’ISTRUZIONE E DEL MERITO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951607" y="1861393"/>
            <a:ext cx="10288785" cy="15085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L'Intelligenza Artificiale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54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nella Scuola Italiana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3876972" y="3522315"/>
            <a:ext cx="4438054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60A5F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LINEE GUIDA 2025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1333500" y="4655790"/>
            <a:ext cx="9525000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Principi, framework e applicazioni per un ecosistema educativo aumentato, etico e antropocentrico.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762000" y="2752725"/>
            <a:ext cx="3403550" cy="3394471"/>
          </a:xfrm>
          <a:prstGeom prst="roundRect">
            <a:avLst>
              <a:gd fmla="val 33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4394150" y="2752725"/>
            <a:ext cx="3403550" cy="3394471"/>
          </a:xfrm>
          <a:prstGeom prst="roundRect">
            <a:avLst>
              <a:gd fmla="val 33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8026300" y="2752725"/>
            <a:ext cx="3403550" cy="3394471"/>
          </a:xfrm>
          <a:prstGeom prst="roundRect">
            <a:avLst>
              <a:gd fmla="val 336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98" name="Google Shape;9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6800" y="3057525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9" name="Google Shape;9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98950" y="3057525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0" name="Google Shape;10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31100" y="3057525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1" name="Google Shape;10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33487" y="3209925"/>
            <a:ext cx="20002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22775" y="3209925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454925" y="3209925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 txBox="1"/>
          <p:nvPr/>
        </p:nvSpPr>
        <p:spPr>
          <a:xfrm>
            <a:off x="762000" y="710803"/>
            <a:ext cx="1143000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VISIONE STRATEGICA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762000" y="1526083"/>
            <a:ext cx="11430000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Una tecnologia al servizio dell’uomo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762000" y="1948904"/>
            <a:ext cx="11430000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L'Intelligenza Artificiale è uno strumento rivoluzionario, non sostitutivo.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1066800" y="3781425"/>
            <a:ext cx="303366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Approccio Antropocentrico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1066800" y="4562475"/>
            <a:ext cx="2889200" cy="1279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Competitività del sistema senza compromessi di qualità. L'umano resta al comando.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4698950" y="3781425"/>
            <a:ext cx="3667059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Equità Garantita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4698950" y="4229100"/>
            <a:ext cx="2889200" cy="1279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Abbattimento barriere, massima inclusione e contrasto netto alla dispersione scolastica.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8331100" y="3781425"/>
            <a:ext cx="303366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Lo Studente al Centro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8331100" y="4562475"/>
            <a:ext cx="2889200" cy="1279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Valorizzazione dei talenti. La relazione educativa non è mai delegabile all'algoritmo.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7" name="Google Shape;11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0" y="0"/>
            <a:ext cx="5200650" cy="6858000"/>
          </a:xfrm>
          <a:prstGeom prst="rect">
            <a:avLst/>
          </a:prstGeom>
          <a:solidFill>
            <a:srgbClr val="F4FB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5191125" y="0"/>
            <a:ext cx="952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762000" y="3844379"/>
            <a:ext cx="457200" cy="381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5962650" y="1843087"/>
            <a:ext cx="5467350" cy="9525"/>
          </a:xfrm>
          <a:prstGeom prst="rect">
            <a:avLst/>
          </a:prstGeom>
          <a:solidFill>
            <a:srgbClr val="000000">
              <a:alpha val="1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5962650" y="3424237"/>
            <a:ext cx="5467350" cy="9525"/>
          </a:xfrm>
          <a:prstGeom prst="rect">
            <a:avLst/>
          </a:prstGeom>
          <a:solidFill>
            <a:srgbClr val="000000">
              <a:alpha val="1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5962650" y="5005387"/>
            <a:ext cx="5467350" cy="9525"/>
          </a:xfrm>
          <a:prstGeom prst="rect">
            <a:avLst/>
          </a:prstGeom>
          <a:solidFill>
            <a:srgbClr val="000000">
              <a:alpha val="1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762000" y="1627137"/>
            <a:ext cx="3950493" cy="17600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L'Architettura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del Modello MIM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762000" y="4111079"/>
            <a:ext cx="3762375" cy="1119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 4 pilastri per un'integrazione strutturata nell'ecosistema scolastico.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5962650" y="576262"/>
            <a:ext cx="714375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01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5962650" y="2157412"/>
            <a:ext cx="781050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02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5962650" y="3738562"/>
            <a:ext cx="781050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03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5962650" y="5319712"/>
            <a:ext cx="8001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04</a:t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6619875" y="576262"/>
            <a:ext cx="5572125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Principi di Riferimento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6619875" y="985837"/>
            <a:ext cx="4905375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Etica, equità e valori costituzionali alla base di ogni scelta tecnologica.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6686550" y="2157412"/>
            <a:ext cx="55054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Requisiti di Base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6686550" y="2566987"/>
            <a:ext cx="48387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Affidabilità tecnica, conformità AI Act e protezione assoluta dei dati personali.</a:t>
            </a:r>
            <a:endParaRPr/>
          </a:p>
        </p:txBody>
      </p:sp>
      <p:sp>
        <p:nvSpPr>
          <p:cNvPr id="134" name="Google Shape;134;p15"/>
          <p:cNvSpPr txBox="1"/>
          <p:nvPr/>
        </p:nvSpPr>
        <p:spPr>
          <a:xfrm>
            <a:off x="6686550" y="3738562"/>
            <a:ext cx="55054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Framework Operativo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6686550" y="4148137"/>
            <a:ext cx="48387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Modello strutturato in 5 fasi per portare l'IA a scuola in modo scalabile.</a:t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>
            <a:off x="6705600" y="5319712"/>
            <a:ext cx="54864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Governance</a:t>
            </a:r>
            <a:endParaRPr/>
          </a:p>
        </p:txBody>
      </p:sp>
      <p:sp>
        <p:nvSpPr>
          <p:cNvPr id="137" name="Google Shape;137;p15"/>
          <p:cNvSpPr txBox="1"/>
          <p:nvPr/>
        </p:nvSpPr>
        <p:spPr>
          <a:xfrm>
            <a:off x="6705600" y="5729287"/>
            <a:ext cx="48196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Supporto nazionale continuo e Piattaforma Unica per l'ecosistema territoriale.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2" name="Google Shape;14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/>
          <p:nvPr/>
        </p:nvSpPr>
        <p:spPr>
          <a:xfrm>
            <a:off x="762000" y="2898427"/>
            <a:ext cx="3352800" cy="1076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4419600" y="2898427"/>
            <a:ext cx="3352800" cy="1076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8077200" y="2898427"/>
            <a:ext cx="3352800" cy="1076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762000" y="4279552"/>
            <a:ext cx="3352800" cy="1076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4419600" y="4279552"/>
            <a:ext cx="3352800" cy="1076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/>
          <p:nvPr/>
        </p:nvSpPr>
        <p:spPr>
          <a:xfrm>
            <a:off x="8077200" y="4279552"/>
            <a:ext cx="3352800" cy="10763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762000" y="2898427"/>
            <a:ext cx="3352800" cy="381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/>
          <p:nvPr/>
        </p:nvSpPr>
        <p:spPr>
          <a:xfrm>
            <a:off x="4419600" y="2898427"/>
            <a:ext cx="3352800" cy="381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/>
          <p:nvPr/>
        </p:nvSpPr>
        <p:spPr>
          <a:xfrm>
            <a:off x="8077200" y="2898427"/>
            <a:ext cx="3352800" cy="381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762000" y="4279552"/>
            <a:ext cx="3352800" cy="3810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4419600" y="4279552"/>
            <a:ext cx="3352800" cy="3810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/>
          <p:nvPr/>
        </p:nvSpPr>
        <p:spPr>
          <a:xfrm>
            <a:off x="8077200" y="4279552"/>
            <a:ext cx="3352800" cy="3810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-285750" y="1502122"/>
            <a:ext cx="127635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PILASTRO 1</a:t>
            </a: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-285750" y="1854547"/>
            <a:ext cx="1276350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 Bussola dei Principi Etici</a:t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762000" y="3088927"/>
            <a:ext cx="44005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Centralità Persona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762000" y="3479452"/>
            <a:ext cx="3448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Governo umano costante (human-in-the-loop).</a:t>
            </a:r>
            <a:endParaRPr/>
          </a:p>
        </p:txBody>
      </p:sp>
      <p:sp>
        <p:nvSpPr>
          <p:cNvPr id="159" name="Google Shape;159;p16"/>
          <p:cNvSpPr txBox="1"/>
          <p:nvPr/>
        </p:nvSpPr>
        <p:spPr>
          <a:xfrm>
            <a:off x="4419600" y="3088927"/>
            <a:ext cx="44005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Equità</a:t>
            </a:r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4419600" y="3479452"/>
            <a:ext cx="3448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Imparzialità, pari accesso e azzeramento dei bias.</a:t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8077200" y="3088927"/>
            <a:ext cx="41148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Innovazione Etica</a:t>
            </a:r>
            <a:endParaRPr/>
          </a:p>
        </p:txBody>
      </p:sp>
      <p:sp>
        <p:nvSpPr>
          <p:cNvPr id="162" name="Google Shape;162;p16"/>
          <p:cNvSpPr txBox="1"/>
          <p:nvPr/>
        </p:nvSpPr>
        <p:spPr>
          <a:xfrm>
            <a:off x="8077200" y="3479452"/>
            <a:ext cx="3448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Supporto critico. Mai sostituzione dell'autonomia.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762000" y="4470052"/>
            <a:ext cx="44005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Sostenibilità</a:t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762000" y="4860577"/>
            <a:ext cx="3448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Equilibrio ecologico, economico e sociale delle soluzioni.</a:t>
            </a:r>
            <a:endParaRPr/>
          </a:p>
        </p:txBody>
      </p:sp>
      <p:sp>
        <p:nvSpPr>
          <p:cNvPr id="165" name="Google Shape;165;p16"/>
          <p:cNvSpPr txBox="1"/>
          <p:nvPr/>
        </p:nvSpPr>
        <p:spPr>
          <a:xfrm>
            <a:off x="4419600" y="4470052"/>
            <a:ext cx="44005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Tutela Diritti</a:t>
            </a:r>
            <a:endParaRPr/>
          </a:p>
        </p:txBody>
      </p:sp>
      <p:sp>
        <p:nvSpPr>
          <p:cNvPr id="166" name="Google Shape;166;p16"/>
          <p:cNvSpPr txBox="1"/>
          <p:nvPr/>
        </p:nvSpPr>
        <p:spPr>
          <a:xfrm>
            <a:off x="4419600" y="4860577"/>
            <a:ext cx="3448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Privacy by design e minimizzazione dei dati.</a:t>
            </a:r>
            <a:endParaRPr/>
          </a:p>
        </p:txBody>
      </p:sp>
      <p:sp>
        <p:nvSpPr>
          <p:cNvPr id="167" name="Google Shape;167;p16"/>
          <p:cNvSpPr txBox="1"/>
          <p:nvPr/>
        </p:nvSpPr>
        <p:spPr>
          <a:xfrm>
            <a:off x="8077200" y="4470052"/>
            <a:ext cx="41148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Sicurezza</a:t>
            </a:r>
            <a:endParaRPr/>
          </a:p>
        </p:txBody>
      </p:sp>
      <p:sp>
        <p:nvSpPr>
          <p:cNvPr id="168" name="Google Shape;168;p16"/>
          <p:cNvSpPr txBox="1"/>
          <p:nvPr/>
        </p:nvSpPr>
        <p:spPr>
          <a:xfrm>
            <a:off x="8077200" y="4860577"/>
            <a:ext cx="34480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Infrastrutture resilienti e protezione accessi.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73" name="Google Shape;17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7"/>
          <p:cNvSpPr/>
          <p:nvPr/>
        </p:nvSpPr>
        <p:spPr>
          <a:xfrm>
            <a:off x="762000" y="2203102"/>
            <a:ext cx="5181600" cy="1885950"/>
          </a:xfrm>
          <a:prstGeom prst="roundRect">
            <a:avLst>
              <a:gd fmla="val 606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6248400" y="2203102"/>
            <a:ext cx="5181600" cy="1885950"/>
          </a:xfrm>
          <a:prstGeom prst="roundRect">
            <a:avLst>
              <a:gd fmla="val 606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762000" y="4393852"/>
            <a:ext cx="5181600" cy="1885950"/>
          </a:xfrm>
          <a:prstGeom prst="roundRect">
            <a:avLst>
              <a:gd fmla="val 606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/>
          <p:nvPr/>
        </p:nvSpPr>
        <p:spPr>
          <a:xfrm>
            <a:off x="6248400" y="4393852"/>
            <a:ext cx="5181600" cy="1885950"/>
          </a:xfrm>
          <a:prstGeom prst="roundRect">
            <a:avLst>
              <a:gd fmla="val 606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78" name="Google Shape;17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6800" y="2541240"/>
            <a:ext cx="3048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9" name="Google Shape;17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53200" y="254124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0" name="Google Shape;18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6800" y="4731990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1" name="Google Shape;181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53200" y="4731990"/>
            <a:ext cx="3048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17"/>
          <p:cNvSpPr txBox="1"/>
          <p:nvPr/>
        </p:nvSpPr>
        <p:spPr>
          <a:xfrm>
            <a:off x="762000" y="578197"/>
            <a:ext cx="114300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PILASTRO 2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762000" y="930622"/>
            <a:ext cx="1143000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Requisiti Etici e Matrice di Affidabilità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1485900" y="2507902"/>
            <a:ext cx="5560695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Sorveglianza Umana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1066800" y="2955577"/>
            <a:ext cx="46672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L'IA propone, l'umano decide. Capacità di intervento tempestivo sulle anomalie.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6934200" y="2507902"/>
            <a:ext cx="52578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Trasparenza e Spiegabilità</a:t>
            </a:r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6553200" y="2955577"/>
            <a:ext cx="466725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Processi comprensibili per evitare "allucinazioni". Logiche dell'algoritmo documentate.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1447800" y="4698652"/>
            <a:ext cx="56007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Anti-Discriminazione</a:t>
            </a:r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1066800" y="5146327"/>
            <a:ext cx="466725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Controllo rigoroso dei dati di addestramento per prevenire bias di sesso o etnia.</a:t>
            </a:r>
            <a:endParaRPr/>
          </a:p>
        </p:txBody>
      </p:sp>
      <p:sp>
        <p:nvSpPr>
          <p:cNvPr id="190" name="Google Shape;190;p17"/>
          <p:cNvSpPr txBox="1"/>
          <p:nvPr/>
        </p:nvSpPr>
        <p:spPr>
          <a:xfrm>
            <a:off x="6972300" y="4698652"/>
            <a:ext cx="52197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Ruoli e Responsabilità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6553200" y="5146327"/>
            <a:ext cx="46672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Il Dirigente assume il ruolo strategico di Deployer. Orchestra, valuta e decide.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6" name="Google Shape;19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8"/>
          <p:cNvSpPr/>
          <p:nvPr/>
        </p:nvSpPr>
        <p:spPr>
          <a:xfrm>
            <a:off x="762000" y="2145952"/>
            <a:ext cx="10668000" cy="933450"/>
          </a:xfrm>
          <a:prstGeom prst="rect">
            <a:avLst/>
          </a:prstGeom>
          <a:solidFill>
            <a:srgbClr val="FFF1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8"/>
          <p:cNvSpPr/>
          <p:nvPr/>
        </p:nvSpPr>
        <p:spPr>
          <a:xfrm>
            <a:off x="762000" y="3231802"/>
            <a:ext cx="10668000" cy="933450"/>
          </a:xfrm>
          <a:prstGeom prst="rect">
            <a:avLst/>
          </a:prstGeom>
          <a:solidFill>
            <a:srgbClr val="FFFB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/>
          <p:nvPr/>
        </p:nvSpPr>
        <p:spPr>
          <a:xfrm>
            <a:off x="762000" y="4317652"/>
            <a:ext cx="10668000" cy="933450"/>
          </a:xfrm>
          <a:prstGeom prst="rect">
            <a:avLst/>
          </a:prstGeom>
          <a:solidFill>
            <a:srgbClr val="F0FDF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8"/>
          <p:cNvSpPr/>
          <p:nvPr/>
        </p:nvSpPr>
        <p:spPr>
          <a:xfrm>
            <a:off x="762000" y="5403502"/>
            <a:ext cx="10668000" cy="933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762000" y="2145952"/>
            <a:ext cx="57150" cy="933450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762000" y="3231802"/>
            <a:ext cx="57150" cy="93345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762000" y="4317652"/>
            <a:ext cx="57150" cy="93345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762000" y="5403502"/>
            <a:ext cx="57150" cy="93345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8"/>
          <p:cNvSpPr txBox="1"/>
          <p:nvPr/>
        </p:nvSpPr>
        <p:spPr>
          <a:xfrm>
            <a:off x="762000" y="521047"/>
            <a:ext cx="114300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PILASTRO 2 • AI ACT &amp; GDPR</a:t>
            </a:r>
            <a:endParaRPr/>
          </a:p>
        </p:txBody>
      </p:sp>
      <p:sp>
        <p:nvSpPr>
          <p:cNvPr id="206" name="Google Shape;206;p18"/>
          <p:cNvSpPr txBox="1"/>
          <p:nvPr/>
        </p:nvSpPr>
        <p:spPr>
          <a:xfrm>
            <a:off x="762000" y="873472"/>
            <a:ext cx="1143000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 Mappa di Navigazione Normativa</a:t>
            </a:r>
            <a:endParaRPr/>
          </a:p>
        </p:txBody>
      </p:sp>
      <p:sp>
        <p:nvSpPr>
          <p:cNvPr id="207" name="Google Shape;207;p18"/>
          <p:cNvSpPr txBox="1"/>
          <p:nvPr/>
        </p:nvSpPr>
        <p:spPr>
          <a:xfrm>
            <a:off x="1009650" y="2360265"/>
            <a:ext cx="2952750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E11D48"/>
                </a:solidFill>
                <a:latin typeface="Inter"/>
                <a:ea typeface="Inter"/>
                <a:cs typeface="Inter"/>
                <a:sym typeface="Inter"/>
              </a:rPr>
              <a:t>DIVIETO ASSOLUTO</a:t>
            </a:r>
            <a:endParaRPr/>
          </a:p>
        </p:txBody>
      </p:sp>
      <p:sp>
        <p:nvSpPr>
          <p:cNvPr id="208" name="Google Shape;208;p18"/>
          <p:cNvSpPr txBox="1"/>
          <p:nvPr/>
        </p:nvSpPr>
        <p:spPr>
          <a:xfrm>
            <a:off x="1009650" y="3446115"/>
            <a:ext cx="2952750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97706"/>
                </a:solidFill>
                <a:latin typeface="Inter"/>
                <a:ea typeface="Inter"/>
                <a:cs typeface="Inter"/>
                <a:sym typeface="Inter"/>
              </a:rPr>
              <a:t>SORVEGLIANZA ATTIVA</a:t>
            </a:r>
            <a:endParaRPr/>
          </a:p>
        </p:txBody>
      </p:sp>
      <p:sp>
        <p:nvSpPr>
          <p:cNvPr id="209" name="Google Shape;209;p18"/>
          <p:cNvSpPr txBox="1"/>
          <p:nvPr/>
        </p:nvSpPr>
        <p:spPr>
          <a:xfrm>
            <a:off x="1009650" y="4531965"/>
            <a:ext cx="2952750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ESPLORAZIONE LIBERA</a:t>
            </a:r>
            <a:endParaRPr/>
          </a:p>
        </p:txBody>
      </p:sp>
      <p:sp>
        <p:nvSpPr>
          <p:cNvPr id="210" name="Google Shape;210;p18"/>
          <p:cNvSpPr txBox="1"/>
          <p:nvPr/>
        </p:nvSpPr>
        <p:spPr>
          <a:xfrm>
            <a:off x="1009650" y="2360265"/>
            <a:ext cx="3750468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BE123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Pratiche Vietate</a:t>
            </a:r>
            <a:endParaRPr/>
          </a:p>
        </p:txBody>
      </p:sp>
      <p:sp>
        <p:nvSpPr>
          <p:cNvPr id="211" name="Google Shape;211;p18"/>
          <p:cNvSpPr txBox="1"/>
          <p:nvPr/>
        </p:nvSpPr>
        <p:spPr>
          <a:xfrm>
            <a:off x="3867150" y="2336452"/>
            <a:ext cx="74676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C0519"/>
                </a:solidFill>
                <a:latin typeface="Inter"/>
                <a:ea typeface="Inter"/>
                <a:cs typeface="Inter"/>
                <a:sym typeface="Inter"/>
              </a:rPr>
              <a:t>Tecniche subliminali, social scoring e riconoscimento delle emozioni non medico.</a:t>
            </a:r>
            <a:endParaRPr/>
          </a:p>
        </p:txBody>
      </p:sp>
      <p:sp>
        <p:nvSpPr>
          <p:cNvPr id="212" name="Google Shape;212;p18"/>
          <p:cNvSpPr txBox="1"/>
          <p:nvPr/>
        </p:nvSpPr>
        <p:spPr>
          <a:xfrm>
            <a:off x="1009650" y="3446115"/>
            <a:ext cx="3750468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B4530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Alto Rischio</a:t>
            </a:r>
            <a:endParaRPr/>
          </a:p>
        </p:txBody>
      </p:sp>
      <p:sp>
        <p:nvSpPr>
          <p:cNvPr id="213" name="Google Shape;213;p18"/>
          <p:cNvSpPr txBox="1"/>
          <p:nvPr/>
        </p:nvSpPr>
        <p:spPr>
          <a:xfrm>
            <a:off x="3867150" y="3422302"/>
            <a:ext cx="74676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8350F"/>
                </a:solidFill>
                <a:latin typeface="Inter"/>
                <a:ea typeface="Inter"/>
                <a:cs typeface="Inter"/>
                <a:sym typeface="Inter"/>
              </a:rPr>
              <a:t>Sistemi di valutazione e ammissione. Richiedono valutazione d'impatto (FRIA e DPIA).</a:t>
            </a:r>
            <a:endParaRPr/>
          </a:p>
        </p:txBody>
      </p:sp>
      <p:sp>
        <p:nvSpPr>
          <p:cNvPr id="214" name="Google Shape;214;p18"/>
          <p:cNvSpPr txBox="1"/>
          <p:nvPr/>
        </p:nvSpPr>
        <p:spPr>
          <a:xfrm>
            <a:off x="1009650" y="4531965"/>
            <a:ext cx="3750468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15803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Rischio Minimo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3867150" y="4508152"/>
            <a:ext cx="74676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4532D"/>
                </a:solidFill>
                <a:latin typeface="Inter"/>
                <a:ea typeface="Inter"/>
                <a:cs typeface="Inter"/>
                <a:sym typeface="Inter"/>
              </a:rPr>
              <a:t>Supporto senza impatto diretto sui diritti. Consigliati codici di condotta.</a:t>
            </a:r>
            <a:endParaRPr/>
          </a:p>
        </p:txBody>
      </p:sp>
      <p:sp>
        <p:nvSpPr>
          <p:cNvPr id="216" name="Google Shape;216;p18"/>
          <p:cNvSpPr txBox="1"/>
          <p:nvPr/>
        </p:nvSpPr>
        <p:spPr>
          <a:xfrm>
            <a:off x="1009650" y="5713065"/>
            <a:ext cx="3750468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Filtro GDPR e Privacy</a:t>
            </a:r>
            <a:endParaRPr/>
          </a:p>
        </p:txBody>
      </p:sp>
      <p:sp>
        <p:nvSpPr>
          <p:cNvPr id="217" name="Google Shape;217;p18"/>
          <p:cNvSpPr txBox="1"/>
          <p:nvPr/>
        </p:nvSpPr>
        <p:spPr>
          <a:xfrm>
            <a:off x="3867150" y="5594002"/>
            <a:ext cx="746760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Obbligo minimizzazione, uso Dati Sintetici (PETs) e blocco per minori senza consenso.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2" name="Google Shape;22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9"/>
          <p:cNvSpPr txBox="1"/>
          <p:nvPr/>
        </p:nvSpPr>
        <p:spPr>
          <a:xfrm>
            <a:off x="-285750" y="1495425"/>
            <a:ext cx="127635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PILASTRO 3</a:t>
            </a:r>
            <a:endParaRPr/>
          </a:p>
        </p:txBody>
      </p:sp>
      <p:sp>
        <p:nvSpPr>
          <p:cNvPr id="224" name="Google Shape;224;p19"/>
          <p:cNvSpPr txBox="1"/>
          <p:nvPr/>
        </p:nvSpPr>
        <p:spPr>
          <a:xfrm>
            <a:off x="-285750" y="1847850"/>
            <a:ext cx="1276350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Framework di Implementazione</a:t>
            </a:r>
            <a:endParaRPr/>
          </a:p>
        </p:txBody>
      </p:sp>
      <p:sp>
        <p:nvSpPr>
          <p:cNvPr id="225" name="Google Shape;225;p19"/>
          <p:cNvSpPr txBox="1"/>
          <p:nvPr/>
        </p:nvSpPr>
        <p:spPr>
          <a:xfrm>
            <a:off x="-285750" y="2510730"/>
            <a:ext cx="12763500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Un percorso in 5 fasi per il miglioramento continuo.</a:t>
            </a: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1238250" y="3771751"/>
            <a:ext cx="9715500" cy="28575"/>
          </a:xfrm>
          <a:prstGeom prst="rect">
            <a:avLst/>
          </a:prstGeom>
          <a:solidFill>
            <a:srgbClr val="000000">
              <a:alpha val="1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9"/>
          <p:cNvSpPr/>
          <p:nvPr/>
        </p:nvSpPr>
        <p:spPr>
          <a:xfrm>
            <a:off x="1524000" y="3466951"/>
            <a:ext cx="609600" cy="609600"/>
          </a:xfrm>
          <a:prstGeom prst="roundRect">
            <a:avLst>
              <a:gd fmla="val 50000" name="adj"/>
            </a:avLst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3657600" y="3466951"/>
            <a:ext cx="609600" cy="609600"/>
          </a:xfrm>
          <a:prstGeom prst="roundRect">
            <a:avLst>
              <a:gd fmla="val 50000" name="adj"/>
            </a:avLst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5791200" y="3466951"/>
            <a:ext cx="609600" cy="609600"/>
          </a:xfrm>
          <a:prstGeom prst="roundRect">
            <a:avLst>
              <a:gd fmla="val 50000" name="adj"/>
            </a:avLst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7924800" y="3466951"/>
            <a:ext cx="609600" cy="609600"/>
          </a:xfrm>
          <a:prstGeom prst="roundRect">
            <a:avLst>
              <a:gd fmla="val 50000" name="adj"/>
            </a:avLst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31" name="Google Shape;231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8400" y="3466951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2" name="Google Shape;232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244137" y="3638401"/>
            <a:ext cx="23812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9"/>
          <p:cNvSpPr txBox="1"/>
          <p:nvPr/>
        </p:nvSpPr>
        <p:spPr>
          <a:xfrm>
            <a:off x="1381125" y="3466951"/>
            <a:ext cx="8953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/>
          </a:p>
        </p:txBody>
      </p:sp>
      <p:sp>
        <p:nvSpPr>
          <p:cNvPr id="234" name="Google Shape;234;p19"/>
          <p:cNvSpPr txBox="1"/>
          <p:nvPr/>
        </p:nvSpPr>
        <p:spPr>
          <a:xfrm>
            <a:off x="628650" y="4228951"/>
            <a:ext cx="2400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Definizione</a:t>
            </a:r>
            <a:endParaRPr/>
          </a:p>
        </p:txBody>
      </p:sp>
      <p:sp>
        <p:nvSpPr>
          <p:cNvPr id="235" name="Google Shape;235;p19"/>
          <p:cNvSpPr txBox="1"/>
          <p:nvPr/>
        </p:nvSpPr>
        <p:spPr>
          <a:xfrm>
            <a:off x="685800" y="4619476"/>
            <a:ext cx="2286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Analisi bisogni PTOF e stakeholder.</a:t>
            </a:r>
            <a:endParaRPr/>
          </a:p>
        </p:txBody>
      </p:sp>
      <p:sp>
        <p:nvSpPr>
          <p:cNvPr id="236" name="Google Shape;236;p19"/>
          <p:cNvSpPr txBox="1"/>
          <p:nvPr/>
        </p:nvSpPr>
        <p:spPr>
          <a:xfrm>
            <a:off x="3514725" y="3466951"/>
            <a:ext cx="8953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/>
          </a:p>
        </p:txBody>
      </p:sp>
      <p:sp>
        <p:nvSpPr>
          <p:cNvPr id="237" name="Google Shape;237;p19"/>
          <p:cNvSpPr txBox="1"/>
          <p:nvPr/>
        </p:nvSpPr>
        <p:spPr>
          <a:xfrm>
            <a:off x="2762250" y="4228951"/>
            <a:ext cx="2400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Pianificazione</a:t>
            </a:r>
            <a:endParaRPr/>
          </a:p>
        </p:txBody>
      </p:sp>
      <p:sp>
        <p:nvSpPr>
          <p:cNvPr id="238" name="Google Shape;238;p19"/>
          <p:cNvSpPr txBox="1"/>
          <p:nvPr/>
        </p:nvSpPr>
        <p:spPr>
          <a:xfrm>
            <a:off x="2819400" y="4619476"/>
            <a:ext cx="228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Piano progetto e gestione rischi.</a:t>
            </a:r>
            <a:endParaRPr/>
          </a:p>
        </p:txBody>
      </p:sp>
      <p:sp>
        <p:nvSpPr>
          <p:cNvPr id="239" name="Google Shape;239;p19"/>
          <p:cNvSpPr txBox="1"/>
          <p:nvPr/>
        </p:nvSpPr>
        <p:spPr>
          <a:xfrm>
            <a:off x="5648325" y="3466951"/>
            <a:ext cx="8953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/>
          </a:p>
        </p:txBody>
      </p:sp>
      <p:sp>
        <p:nvSpPr>
          <p:cNvPr id="240" name="Google Shape;240;p19"/>
          <p:cNvSpPr txBox="1"/>
          <p:nvPr/>
        </p:nvSpPr>
        <p:spPr>
          <a:xfrm>
            <a:off x="4895850" y="4228951"/>
            <a:ext cx="2400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Adozione</a:t>
            </a:r>
            <a:endParaRPr/>
          </a:p>
        </p:txBody>
      </p:sp>
      <p:sp>
        <p:nvSpPr>
          <p:cNvPr id="241" name="Google Shape;241;p19"/>
          <p:cNvSpPr txBox="1"/>
          <p:nvPr/>
        </p:nvSpPr>
        <p:spPr>
          <a:xfrm>
            <a:off x="4953000" y="4619476"/>
            <a:ext cx="228600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Gradualità e formazione personale.</a:t>
            </a:r>
            <a:endParaRPr/>
          </a:p>
        </p:txBody>
      </p:sp>
      <p:sp>
        <p:nvSpPr>
          <p:cNvPr id="242" name="Google Shape;242;p19"/>
          <p:cNvSpPr txBox="1"/>
          <p:nvPr/>
        </p:nvSpPr>
        <p:spPr>
          <a:xfrm>
            <a:off x="7781925" y="3466951"/>
            <a:ext cx="8953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/>
          </a:p>
        </p:txBody>
      </p:sp>
      <p:sp>
        <p:nvSpPr>
          <p:cNvPr id="243" name="Google Shape;243;p19"/>
          <p:cNvSpPr txBox="1"/>
          <p:nvPr/>
        </p:nvSpPr>
        <p:spPr>
          <a:xfrm>
            <a:off x="7029450" y="4228951"/>
            <a:ext cx="2400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Monitoraggio</a:t>
            </a:r>
            <a:endParaRPr/>
          </a:p>
        </p:txBody>
      </p:sp>
      <p:sp>
        <p:nvSpPr>
          <p:cNvPr id="244" name="Google Shape;244;p19"/>
          <p:cNvSpPr txBox="1"/>
          <p:nvPr/>
        </p:nvSpPr>
        <p:spPr>
          <a:xfrm>
            <a:off x="7086600" y="4619476"/>
            <a:ext cx="228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Verifica operativa e controllo output.</a:t>
            </a:r>
            <a:endParaRPr/>
          </a:p>
        </p:txBody>
      </p:sp>
      <p:sp>
        <p:nvSpPr>
          <p:cNvPr id="245" name="Google Shape;245;p19"/>
          <p:cNvSpPr txBox="1"/>
          <p:nvPr/>
        </p:nvSpPr>
        <p:spPr>
          <a:xfrm>
            <a:off x="9163050" y="4228951"/>
            <a:ext cx="24003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Conclusione</a:t>
            </a:r>
            <a:endParaRPr/>
          </a:p>
        </p:txBody>
      </p:sp>
      <p:sp>
        <p:nvSpPr>
          <p:cNvPr id="246" name="Google Shape;246;p19"/>
          <p:cNvSpPr txBox="1"/>
          <p:nvPr/>
        </p:nvSpPr>
        <p:spPr>
          <a:xfrm>
            <a:off x="9220200" y="4619476"/>
            <a:ext cx="22860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Valutazione e best practice.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1" name="Google Shape;25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0"/>
          <p:cNvSpPr/>
          <p:nvPr/>
        </p:nvSpPr>
        <p:spPr>
          <a:xfrm>
            <a:off x="5638800" y="0"/>
            <a:ext cx="6553200" cy="6858000"/>
          </a:xfrm>
          <a:prstGeom prst="rect">
            <a:avLst/>
          </a:prstGeom>
          <a:solidFill>
            <a:srgbClr val="F1FA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762000" y="3866108"/>
            <a:ext cx="4114800" cy="1695450"/>
          </a:xfrm>
          <a:prstGeom prst="roundRect">
            <a:avLst>
              <a:gd fmla="val 6741" name="adj"/>
            </a:avLst>
          </a:prstGeom>
          <a:solidFill>
            <a:srgbClr val="F8F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762000" y="3866108"/>
            <a:ext cx="57150" cy="169545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0"/>
          <p:cNvSpPr/>
          <p:nvPr/>
        </p:nvSpPr>
        <p:spPr>
          <a:xfrm>
            <a:off x="6400800" y="659606"/>
            <a:ext cx="5029200" cy="1123950"/>
          </a:xfrm>
          <a:prstGeom prst="roundRect">
            <a:avLst>
              <a:gd fmla="val 1016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0"/>
          <p:cNvSpPr/>
          <p:nvPr/>
        </p:nvSpPr>
        <p:spPr>
          <a:xfrm>
            <a:off x="6400800" y="2283618"/>
            <a:ext cx="5029200" cy="876300"/>
          </a:xfrm>
          <a:prstGeom prst="roundRect">
            <a:avLst>
              <a:gd fmla="val 1304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0"/>
          <p:cNvSpPr/>
          <p:nvPr/>
        </p:nvSpPr>
        <p:spPr>
          <a:xfrm>
            <a:off x="6400800" y="3659981"/>
            <a:ext cx="5029200" cy="1162050"/>
          </a:xfrm>
          <a:prstGeom prst="roundRect">
            <a:avLst>
              <a:gd fmla="val 9836" name="adj"/>
            </a:avLst>
          </a:prstGeom>
          <a:solidFill>
            <a:srgbClr val="FFFFFF"/>
          </a:solidFill>
          <a:ln cap="flat" cmpd="sng" w="19050">
            <a:solidFill>
              <a:srgbClr val="FBBF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0"/>
          <p:cNvSpPr/>
          <p:nvPr/>
        </p:nvSpPr>
        <p:spPr>
          <a:xfrm>
            <a:off x="6400800" y="5322093"/>
            <a:ext cx="5029200" cy="876300"/>
          </a:xfrm>
          <a:prstGeom prst="roundRect">
            <a:avLst>
              <a:gd fmla="val 13043" name="adj"/>
            </a:avLst>
          </a:prstGeom>
          <a:solidFill>
            <a:srgbClr val="1E293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59" name="Google Shape;25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43962" y="1940718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0" name="Google Shape;26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43962" y="3317081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1" name="Google Shape;26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43962" y="4979193"/>
            <a:ext cx="1428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0"/>
          <p:cNvSpPr txBox="1"/>
          <p:nvPr/>
        </p:nvSpPr>
        <p:spPr>
          <a:xfrm>
            <a:off x="762000" y="1296441"/>
            <a:ext cx="51435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MITIGAZIONE RISCHI</a:t>
            </a:r>
            <a:endParaRPr/>
          </a:p>
        </p:txBody>
      </p:sp>
      <p:sp>
        <p:nvSpPr>
          <p:cNvPr id="263" name="Google Shape;263;p20"/>
          <p:cNvSpPr txBox="1"/>
          <p:nvPr/>
        </p:nvSpPr>
        <p:spPr>
          <a:xfrm>
            <a:off x="762000" y="1648866"/>
            <a:ext cx="4420552" cy="17600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 Paradigma "Human-in-the-Loop"</a:t>
            </a:r>
            <a:endParaRPr/>
          </a:p>
        </p:txBody>
      </p:sp>
      <p:sp>
        <p:nvSpPr>
          <p:cNvPr id="264" name="Google Shape;264;p20"/>
          <p:cNvSpPr txBox="1"/>
          <p:nvPr/>
        </p:nvSpPr>
        <p:spPr>
          <a:xfrm>
            <a:off x="1047750" y="4094708"/>
            <a:ext cx="36957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METODOLOGIA HUDERIA (Consiglio d'Europa)</a:t>
            </a:r>
            <a:endParaRPr/>
          </a:p>
        </p:txBody>
      </p:sp>
      <p:sp>
        <p:nvSpPr>
          <p:cNvPr id="265" name="Google Shape;265;p20"/>
          <p:cNvSpPr txBox="1"/>
          <p:nvPr/>
        </p:nvSpPr>
        <p:spPr>
          <a:xfrm>
            <a:off x="1047750" y="4570958"/>
            <a:ext cx="36957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1. Evitare (Prevenzione)  →  2. Mitigare (Riduzione)  →  3. Ripristinare (Azione)</a:t>
            </a:r>
            <a:endParaRPr/>
          </a:p>
        </p:txBody>
      </p:sp>
      <p:sp>
        <p:nvSpPr>
          <p:cNvPr id="266" name="Google Shape;266;p20"/>
          <p:cNvSpPr txBox="1"/>
          <p:nvPr/>
        </p:nvSpPr>
        <p:spPr>
          <a:xfrm>
            <a:off x="6629400" y="812006"/>
            <a:ext cx="55626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INPUT UMANO</a:t>
            </a:r>
            <a:endParaRPr/>
          </a:p>
        </p:txBody>
      </p:sp>
      <p:sp>
        <p:nvSpPr>
          <p:cNvPr id="267" name="Google Shape;267;p20"/>
          <p:cNvSpPr txBox="1"/>
          <p:nvPr/>
        </p:nvSpPr>
        <p:spPr>
          <a:xfrm>
            <a:off x="6629400" y="1135856"/>
            <a:ext cx="46672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Identificazione del bisogno didattico o organizzativo.</a:t>
            </a:r>
            <a:endParaRPr/>
          </a:p>
        </p:txBody>
      </p:sp>
      <p:sp>
        <p:nvSpPr>
          <p:cNvPr id="268" name="Google Shape;268;p20"/>
          <p:cNvSpPr txBox="1"/>
          <p:nvPr/>
        </p:nvSpPr>
        <p:spPr>
          <a:xfrm>
            <a:off x="6629400" y="2436018"/>
            <a:ext cx="55626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MOTORE IA</a:t>
            </a:r>
            <a:endParaRPr/>
          </a:p>
        </p:txBody>
      </p:sp>
      <p:sp>
        <p:nvSpPr>
          <p:cNvPr id="269" name="Google Shape;269;p20"/>
          <p:cNvSpPr txBox="1"/>
          <p:nvPr/>
        </p:nvSpPr>
        <p:spPr>
          <a:xfrm>
            <a:off x="6629400" y="2759868"/>
            <a:ext cx="55626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Generazione opzioni e bozze di contenuto.</a:t>
            </a:r>
            <a:endParaRPr/>
          </a:p>
        </p:txBody>
      </p:sp>
      <p:sp>
        <p:nvSpPr>
          <p:cNvPr id="270" name="Google Shape;270;p20"/>
          <p:cNvSpPr txBox="1"/>
          <p:nvPr/>
        </p:nvSpPr>
        <p:spPr>
          <a:xfrm>
            <a:off x="6648450" y="3831431"/>
            <a:ext cx="55435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97706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GATEKEEPER (SUPERVISIONE)</a:t>
            </a:r>
            <a:endParaRPr/>
          </a:p>
        </p:txBody>
      </p:sp>
      <p:sp>
        <p:nvSpPr>
          <p:cNvPr id="271" name="Google Shape;271;p20"/>
          <p:cNvSpPr txBox="1"/>
          <p:nvPr/>
        </p:nvSpPr>
        <p:spPr>
          <a:xfrm>
            <a:off x="6648450" y="4155281"/>
            <a:ext cx="46291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Verifica bias, correttezza fattuale e adeguatezza pedagogica.</a:t>
            </a:r>
            <a:endParaRPr/>
          </a:p>
        </p:txBody>
      </p:sp>
      <p:sp>
        <p:nvSpPr>
          <p:cNvPr id="272" name="Google Shape;272;p20"/>
          <p:cNvSpPr txBox="1"/>
          <p:nvPr/>
        </p:nvSpPr>
        <p:spPr>
          <a:xfrm>
            <a:off x="6629400" y="5474493"/>
            <a:ext cx="55626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8BDF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OUTPUT OTTIMIZZATO</a:t>
            </a:r>
            <a:endParaRPr/>
          </a:p>
        </p:txBody>
      </p:sp>
      <p:sp>
        <p:nvSpPr>
          <p:cNvPr id="273" name="Google Shape;273;p20"/>
          <p:cNvSpPr txBox="1"/>
          <p:nvPr/>
        </p:nvSpPr>
        <p:spPr>
          <a:xfrm>
            <a:off x="6629400" y="5798343"/>
            <a:ext cx="55626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Valore sicuro verificato per l'ecosistema.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8" name="Google Shape;27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1"/>
          <p:cNvSpPr/>
          <p:nvPr/>
        </p:nvSpPr>
        <p:spPr>
          <a:xfrm>
            <a:off x="762000" y="2381250"/>
            <a:ext cx="5181600" cy="1943100"/>
          </a:xfrm>
          <a:prstGeom prst="roundRect">
            <a:avLst>
              <a:gd fmla="val 588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1"/>
          <p:cNvSpPr/>
          <p:nvPr/>
        </p:nvSpPr>
        <p:spPr>
          <a:xfrm>
            <a:off x="6248400" y="2381250"/>
            <a:ext cx="5181600" cy="1943100"/>
          </a:xfrm>
          <a:prstGeom prst="roundRect">
            <a:avLst>
              <a:gd fmla="val 588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1"/>
          <p:cNvSpPr/>
          <p:nvPr/>
        </p:nvSpPr>
        <p:spPr>
          <a:xfrm>
            <a:off x="762000" y="4629150"/>
            <a:ext cx="5181600" cy="1666875"/>
          </a:xfrm>
          <a:prstGeom prst="roundRect">
            <a:avLst>
              <a:gd fmla="val 685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1"/>
          <p:cNvSpPr/>
          <p:nvPr/>
        </p:nvSpPr>
        <p:spPr>
          <a:xfrm>
            <a:off x="6248400" y="4629150"/>
            <a:ext cx="5181600" cy="1666875"/>
          </a:xfrm>
          <a:prstGeom prst="roundRect">
            <a:avLst>
              <a:gd fmla="val 685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762000" y="2381250"/>
            <a:ext cx="5181600" cy="571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1"/>
          <p:cNvSpPr/>
          <p:nvPr/>
        </p:nvSpPr>
        <p:spPr>
          <a:xfrm>
            <a:off x="6248400" y="2381250"/>
            <a:ext cx="5181600" cy="571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1"/>
          <p:cNvSpPr/>
          <p:nvPr/>
        </p:nvSpPr>
        <p:spPr>
          <a:xfrm>
            <a:off x="762000" y="4629150"/>
            <a:ext cx="5181600" cy="571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1"/>
          <p:cNvSpPr/>
          <p:nvPr/>
        </p:nvSpPr>
        <p:spPr>
          <a:xfrm>
            <a:off x="6248400" y="4629150"/>
            <a:ext cx="5181600" cy="571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1"/>
          <p:cNvSpPr txBox="1"/>
          <p:nvPr/>
        </p:nvSpPr>
        <p:spPr>
          <a:xfrm>
            <a:off x="-285750" y="562123"/>
            <a:ext cx="127635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PILASTRO 4</a:t>
            </a:r>
            <a:endParaRPr/>
          </a:p>
        </p:txBody>
      </p:sp>
      <p:sp>
        <p:nvSpPr>
          <p:cNvPr id="288" name="Google Shape;288;p21"/>
          <p:cNvSpPr txBox="1"/>
          <p:nvPr/>
        </p:nvSpPr>
        <p:spPr>
          <a:xfrm>
            <a:off x="-285750" y="914548"/>
            <a:ext cx="1276350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Governance Territoriale</a:t>
            </a:r>
            <a:endParaRPr/>
          </a:p>
        </p:txBody>
      </p:sp>
      <p:sp>
        <p:nvSpPr>
          <p:cNvPr id="289" name="Google Shape;289;p21"/>
          <p:cNvSpPr txBox="1"/>
          <p:nvPr/>
        </p:nvSpPr>
        <p:spPr>
          <a:xfrm>
            <a:off x="-285750" y="1577429"/>
            <a:ext cx="12763500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Una piattaforma unica per connettere l'ecosistema scolastico.</a:t>
            </a:r>
            <a:endParaRPr/>
          </a:p>
        </p:txBody>
      </p:sp>
      <p:sp>
        <p:nvSpPr>
          <p:cNvPr id="290" name="Google Shape;290;p21"/>
          <p:cNvSpPr txBox="1"/>
          <p:nvPr/>
        </p:nvSpPr>
        <p:spPr>
          <a:xfrm>
            <a:off x="1066800" y="2743200"/>
            <a:ext cx="6000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MIM &amp; USR</a:t>
            </a:r>
            <a:endParaRPr/>
          </a:p>
        </p:txBody>
      </p:sp>
      <p:sp>
        <p:nvSpPr>
          <p:cNvPr id="291" name="Google Shape;291;p21"/>
          <p:cNvSpPr txBox="1"/>
          <p:nvPr/>
        </p:nvSpPr>
        <p:spPr>
          <a:xfrm>
            <a:off x="1066800" y="3190875"/>
            <a:ext cx="466725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Dal Ministero alle singole autonomie, supportate dagli Uffici Scolastici Regionali.</a:t>
            </a:r>
            <a:endParaRPr/>
          </a:p>
        </p:txBody>
      </p:sp>
      <p:sp>
        <p:nvSpPr>
          <p:cNvPr id="292" name="Google Shape;292;p21"/>
          <p:cNvSpPr txBox="1"/>
          <p:nvPr/>
        </p:nvSpPr>
        <p:spPr>
          <a:xfrm>
            <a:off x="6553200" y="2743200"/>
            <a:ext cx="56388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Piattaforma Unica (Strumento)</a:t>
            </a:r>
            <a:endParaRPr/>
          </a:p>
        </p:txBody>
      </p:sp>
      <p:sp>
        <p:nvSpPr>
          <p:cNvPr id="293" name="Google Shape;293;p21"/>
          <p:cNvSpPr txBox="1"/>
          <p:nvPr/>
        </p:nvSpPr>
        <p:spPr>
          <a:xfrm>
            <a:off x="6553200" y="3190875"/>
            <a:ext cx="46672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Hub digitale per Linee Guida interattive e materiale operativo precompilato.</a:t>
            </a:r>
            <a:endParaRPr/>
          </a:p>
        </p:txBody>
      </p:sp>
      <p:sp>
        <p:nvSpPr>
          <p:cNvPr id="294" name="Google Shape;294;p21"/>
          <p:cNvSpPr txBox="1"/>
          <p:nvPr/>
        </p:nvSpPr>
        <p:spPr>
          <a:xfrm>
            <a:off x="1066800" y="4991100"/>
            <a:ext cx="60007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Monitoraggio Conformità</a:t>
            </a:r>
            <a:endParaRPr/>
          </a:p>
        </p:txBody>
      </p:sp>
      <p:sp>
        <p:nvSpPr>
          <p:cNvPr id="295" name="Google Shape;295;p21"/>
          <p:cNvSpPr txBox="1"/>
          <p:nvPr/>
        </p:nvSpPr>
        <p:spPr>
          <a:xfrm>
            <a:off x="1066800" y="5438775"/>
            <a:ext cx="46672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Cruscotto MIM per valutazioni a campione e audit di adeguatezza sistemi.</a:t>
            </a:r>
            <a:endParaRPr/>
          </a:p>
        </p:txBody>
      </p:sp>
      <p:sp>
        <p:nvSpPr>
          <p:cNvPr id="296" name="Google Shape;296;p21"/>
          <p:cNvSpPr txBox="1"/>
          <p:nvPr/>
        </p:nvSpPr>
        <p:spPr>
          <a:xfrm>
            <a:off x="6553200" y="4991100"/>
            <a:ext cx="56388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Community di Pratica</a:t>
            </a:r>
            <a:endParaRPr/>
          </a:p>
        </p:txBody>
      </p:sp>
      <p:sp>
        <p:nvSpPr>
          <p:cNvPr id="297" name="Google Shape;297;p21"/>
          <p:cNvSpPr txBox="1"/>
          <p:nvPr/>
        </p:nvSpPr>
        <p:spPr>
          <a:xfrm>
            <a:off x="6553200" y="5438775"/>
            <a:ext cx="4667250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Mappatura sperimentazioni, condivisione successi e riuso tra scuole.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95A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02" name="Google Shape;30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22"/>
          <p:cNvSpPr/>
          <p:nvPr/>
        </p:nvSpPr>
        <p:spPr>
          <a:xfrm>
            <a:off x="6324600" y="2295525"/>
            <a:ext cx="2162175" cy="1219200"/>
          </a:xfrm>
          <a:prstGeom prst="roundRect">
            <a:avLst>
              <a:gd fmla="val 9375" name="adj"/>
            </a:avLst>
          </a:prstGeom>
          <a:solidFill>
            <a:srgbClr val="2E3E6B"/>
          </a:solidFill>
          <a:ln cap="flat" cmpd="sng" w="9525">
            <a:solidFill>
              <a:srgbClr val="45547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2"/>
          <p:cNvSpPr/>
          <p:nvPr/>
        </p:nvSpPr>
        <p:spPr>
          <a:xfrm>
            <a:off x="9248775" y="2305050"/>
            <a:ext cx="2181225" cy="1200150"/>
          </a:xfrm>
          <a:prstGeom prst="roundRect">
            <a:avLst>
              <a:gd fmla="val 9523" name="adj"/>
            </a:avLst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5" name="Google Shape;30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15375" y="2747962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22"/>
          <p:cNvSpPr txBox="1"/>
          <p:nvPr/>
        </p:nvSpPr>
        <p:spPr>
          <a:xfrm>
            <a:off x="762000" y="183058"/>
            <a:ext cx="504825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60A5FA"/>
                </a:solidFill>
                <a:latin typeface="Inter"/>
                <a:ea typeface="Inter"/>
                <a:cs typeface="Inter"/>
                <a:sym typeface="Inter"/>
              </a:rPr>
              <a:t>SINTESI STRATEGICA</a:t>
            </a:r>
            <a:endParaRPr/>
          </a:p>
        </p:txBody>
      </p:sp>
      <p:sp>
        <p:nvSpPr>
          <p:cNvPr id="307" name="Google Shape;307;p22"/>
          <p:cNvSpPr txBox="1"/>
          <p:nvPr/>
        </p:nvSpPr>
        <p:spPr>
          <a:xfrm>
            <a:off x="762000" y="535483"/>
            <a:ext cx="4340542" cy="26818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Le regole creano lo spazio per la libertà.</a:t>
            </a:r>
            <a:endParaRPr/>
          </a:p>
        </p:txBody>
      </p:sp>
      <p:sp>
        <p:nvSpPr>
          <p:cNvPr id="308" name="Google Shape;308;p22"/>
          <p:cNvSpPr txBox="1"/>
          <p:nvPr/>
        </p:nvSpPr>
        <p:spPr>
          <a:xfrm>
            <a:off x="762000" y="3445966"/>
            <a:ext cx="413385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50" u="none" cap="none" strike="noStrik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L'intersezione tra Guardrail Etici e Processi Strutturati genera un ambiente trasformativo.</a:t>
            </a:r>
            <a:endParaRPr/>
          </a:p>
        </p:txBody>
      </p:sp>
      <p:sp>
        <p:nvSpPr>
          <p:cNvPr id="309" name="Google Shape;309;p22"/>
          <p:cNvSpPr txBox="1"/>
          <p:nvPr/>
        </p:nvSpPr>
        <p:spPr>
          <a:xfrm>
            <a:off x="762000" y="5389066"/>
            <a:ext cx="413385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Il risultato non è la sostituzione del personale, ma la restituzione del tempo.</a:t>
            </a:r>
            <a:endParaRPr/>
          </a:p>
        </p:txBody>
      </p:sp>
      <p:sp>
        <p:nvSpPr>
          <p:cNvPr id="310" name="Google Shape;310;p22"/>
          <p:cNvSpPr txBox="1"/>
          <p:nvPr/>
        </p:nvSpPr>
        <p:spPr>
          <a:xfrm>
            <a:off x="5900737" y="3971925"/>
            <a:ext cx="595312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9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Il tempo sottratto alla burocrazia diviene cura della relazione educativa.</a:t>
            </a:r>
            <a:endParaRPr/>
          </a:p>
        </p:txBody>
      </p:sp>
      <p:sp>
        <p:nvSpPr>
          <p:cNvPr id="311" name="Google Shape;311;p22"/>
          <p:cNvSpPr txBox="1"/>
          <p:nvPr/>
        </p:nvSpPr>
        <p:spPr>
          <a:xfrm>
            <a:off x="6542484" y="2609850"/>
            <a:ext cx="1726406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Tempo Burocratico</a:t>
            </a:r>
            <a:endParaRPr/>
          </a:p>
        </p:txBody>
      </p:sp>
      <p:sp>
        <p:nvSpPr>
          <p:cNvPr id="312" name="Google Shape;312;p22"/>
          <p:cNvSpPr txBox="1"/>
          <p:nvPr/>
        </p:nvSpPr>
        <p:spPr>
          <a:xfrm>
            <a:off x="9452371" y="2609850"/>
            <a:ext cx="1774031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Tempo Pedagogico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17" name="Google Shape;31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3"/>
          <p:cNvSpPr/>
          <p:nvPr/>
        </p:nvSpPr>
        <p:spPr>
          <a:xfrm>
            <a:off x="0" y="0"/>
            <a:ext cx="5187255" cy="6858000"/>
          </a:xfrm>
          <a:prstGeom prst="rect">
            <a:avLst/>
          </a:prstGeom>
          <a:solidFill>
            <a:srgbClr val="F4FB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3"/>
          <p:cNvSpPr/>
          <p:nvPr/>
        </p:nvSpPr>
        <p:spPr>
          <a:xfrm>
            <a:off x="5177730" y="0"/>
            <a:ext cx="952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/>
          <p:nvPr/>
        </p:nvSpPr>
        <p:spPr>
          <a:xfrm>
            <a:off x="5949255" y="581025"/>
            <a:ext cx="5480744" cy="1695450"/>
          </a:xfrm>
          <a:prstGeom prst="roundRect">
            <a:avLst>
              <a:gd fmla="val 674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3"/>
          <p:cNvSpPr/>
          <p:nvPr/>
        </p:nvSpPr>
        <p:spPr>
          <a:xfrm>
            <a:off x="5949255" y="2581275"/>
            <a:ext cx="5480744" cy="1695450"/>
          </a:xfrm>
          <a:prstGeom prst="roundRect">
            <a:avLst>
              <a:gd fmla="val 674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23"/>
          <p:cNvSpPr/>
          <p:nvPr/>
        </p:nvSpPr>
        <p:spPr>
          <a:xfrm>
            <a:off x="5949255" y="4581525"/>
            <a:ext cx="5480744" cy="1695450"/>
          </a:xfrm>
          <a:prstGeom prst="roundRect">
            <a:avLst>
              <a:gd fmla="val 6741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23"/>
          <p:cNvSpPr/>
          <p:nvPr/>
        </p:nvSpPr>
        <p:spPr>
          <a:xfrm>
            <a:off x="5949255" y="581025"/>
            <a:ext cx="57150" cy="16954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3"/>
          <p:cNvSpPr/>
          <p:nvPr/>
        </p:nvSpPr>
        <p:spPr>
          <a:xfrm>
            <a:off x="5949255" y="2581275"/>
            <a:ext cx="57150" cy="16954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3"/>
          <p:cNvSpPr/>
          <p:nvPr/>
        </p:nvSpPr>
        <p:spPr>
          <a:xfrm>
            <a:off x="5949255" y="4581525"/>
            <a:ext cx="57150" cy="169545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3"/>
          <p:cNvSpPr txBox="1"/>
          <p:nvPr/>
        </p:nvSpPr>
        <p:spPr>
          <a:xfrm>
            <a:off x="762000" y="1618505"/>
            <a:ext cx="4567163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APPLICAZIONI PRATICHE</a:t>
            </a:r>
            <a:endParaRPr/>
          </a:p>
        </p:txBody>
      </p:sp>
      <p:sp>
        <p:nvSpPr>
          <p:cNvPr id="327" name="Google Shape;327;p23"/>
          <p:cNvSpPr txBox="1"/>
          <p:nvPr/>
        </p:nvSpPr>
        <p:spPr>
          <a:xfrm>
            <a:off x="762000" y="1970930"/>
            <a:ext cx="3936429" cy="2346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La Governance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0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(Dirigente Scolastico)</a:t>
            </a:r>
            <a:endParaRPr/>
          </a:p>
        </p:txBody>
      </p:sp>
      <p:sp>
        <p:nvSpPr>
          <p:cNvPr id="328" name="Google Shape;328;p23"/>
          <p:cNvSpPr txBox="1"/>
          <p:nvPr/>
        </p:nvSpPr>
        <p:spPr>
          <a:xfrm>
            <a:off x="762000" y="4546252"/>
            <a:ext cx="3748980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L'Intelligenza Artificiale come Intelligenza Organizzativa.</a:t>
            </a:r>
            <a:endParaRPr/>
          </a:p>
        </p:txBody>
      </p:sp>
      <p:sp>
        <p:nvSpPr>
          <p:cNvPr id="329" name="Google Shape;329;p23"/>
          <p:cNvSpPr txBox="1"/>
          <p:nvPr/>
        </p:nvSpPr>
        <p:spPr>
          <a:xfrm>
            <a:off x="6311205" y="809625"/>
            <a:ext cx="588079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Pianificazione</a:t>
            </a:r>
            <a:endParaRPr/>
          </a:p>
        </p:txBody>
      </p:sp>
      <p:sp>
        <p:nvSpPr>
          <p:cNvPr id="330" name="Google Shape;330;p23"/>
          <p:cNvSpPr txBox="1"/>
          <p:nvPr/>
        </p:nvSpPr>
        <p:spPr>
          <a:xfrm>
            <a:off x="6311205" y="1219200"/>
            <a:ext cx="4909244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Analisi incrociata automatizzata per monitorare coerenza tra PTOF, RAV e Programma Annuale.</a:t>
            </a:r>
            <a:endParaRPr/>
          </a:p>
        </p:txBody>
      </p:sp>
      <p:sp>
        <p:nvSpPr>
          <p:cNvPr id="331" name="Google Shape;331;p23"/>
          <p:cNvSpPr txBox="1"/>
          <p:nvPr/>
        </p:nvSpPr>
        <p:spPr>
          <a:xfrm>
            <a:off x="6311205" y="2809875"/>
            <a:ext cx="588079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Logistica</a:t>
            </a:r>
            <a:endParaRPr/>
          </a:p>
        </p:txBody>
      </p:sp>
      <p:sp>
        <p:nvSpPr>
          <p:cNvPr id="332" name="Google Shape;332;p23"/>
          <p:cNvSpPr txBox="1"/>
          <p:nvPr/>
        </p:nvSpPr>
        <p:spPr>
          <a:xfrm>
            <a:off x="6311205" y="3219450"/>
            <a:ext cx="4909244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Ottimizzazione formazione classi e distribuzione orari nel rigoroso rispetto dei vincoli.</a:t>
            </a:r>
            <a:endParaRPr/>
          </a:p>
        </p:txBody>
      </p:sp>
      <p:sp>
        <p:nvSpPr>
          <p:cNvPr id="333" name="Google Shape;333;p23"/>
          <p:cNvSpPr txBox="1"/>
          <p:nvPr/>
        </p:nvSpPr>
        <p:spPr>
          <a:xfrm>
            <a:off x="6311205" y="4810125"/>
            <a:ext cx="588079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Comunicazione</a:t>
            </a:r>
            <a:endParaRPr/>
          </a:p>
        </p:txBody>
      </p:sp>
      <p:sp>
        <p:nvSpPr>
          <p:cNvPr id="334" name="Google Shape;334;p23"/>
          <p:cNvSpPr txBox="1"/>
          <p:nvPr/>
        </p:nvSpPr>
        <p:spPr>
          <a:xfrm>
            <a:off x="6311205" y="5219700"/>
            <a:ext cx="4909244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Supporto stesura documenti, adattando dinamicamente il tone of voice per i vari stakeholder.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39" name="Google Shape;33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4"/>
          <p:cNvSpPr/>
          <p:nvPr/>
        </p:nvSpPr>
        <p:spPr>
          <a:xfrm>
            <a:off x="0" y="0"/>
            <a:ext cx="5562600" cy="6858000"/>
          </a:xfrm>
          <a:prstGeom prst="rect">
            <a:avLst/>
          </a:prstGeom>
          <a:solidFill>
            <a:srgbClr val="F4FB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4"/>
          <p:cNvSpPr/>
          <p:nvPr/>
        </p:nvSpPr>
        <p:spPr>
          <a:xfrm>
            <a:off x="5553075" y="0"/>
            <a:ext cx="952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42" name="Google Shape;34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4600" y="11906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3" name="Google Shape;34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4600" y="280987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4" name="Google Shape;34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4600" y="4429125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5" name="Google Shape;34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96050" y="136207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6" name="Google Shape;346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7000" y="2981325"/>
            <a:ext cx="3048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47" name="Google Shape;347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77000" y="4600575"/>
            <a:ext cx="3048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4"/>
          <p:cNvSpPr txBox="1"/>
          <p:nvPr/>
        </p:nvSpPr>
        <p:spPr>
          <a:xfrm>
            <a:off x="762000" y="1911846"/>
            <a:ext cx="5036343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APPLICAZIONI PRATICHE</a:t>
            </a:r>
            <a:endParaRPr/>
          </a:p>
        </p:txBody>
      </p:sp>
      <p:sp>
        <p:nvSpPr>
          <p:cNvPr id="349" name="Google Shape;349;p24"/>
          <p:cNvSpPr txBox="1"/>
          <p:nvPr/>
        </p:nvSpPr>
        <p:spPr>
          <a:xfrm>
            <a:off x="762000" y="2264271"/>
            <a:ext cx="4330541" cy="17600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Motore Amministrativo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0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(DSGA e ATA)</a:t>
            </a:r>
            <a:endParaRPr/>
          </a:p>
        </p:txBody>
      </p:sp>
      <p:sp>
        <p:nvSpPr>
          <p:cNvPr id="350" name="Google Shape;350;p24"/>
          <p:cNvSpPr txBox="1"/>
          <p:nvPr/>
        </p:nvSpPr>
        <p:spPr>
          <a:xfrm>
            <a:off x="762000" y="4252912"/>
            <a:ext cx="4124325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L'Intelligenza Artificiale come Efficienza Operativa.</a:t>
            </a:r>
            <a:endParaRPr/>
          </a:p>
        </p:txBody>
      </p:sp>
      <p:sp>
        <p:nvSpPr>
          <p:cNvPr id="351" name="Google Shape;351;p24"/>
          <p:cNvSpPr txBox="1"/>
          <p:nvPr/>
        </p:nvSpPr>
        <p:spPr>
          <a:xfrm>
            <a:off x="7239000" y="1190625"/>
            <a:ext cx="4953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Helpdesk</a:t>
            </a:r>
            <a:endParaRPr/>
          </a:p>
        </p:txBody>
      </p:sp>
      <p:sp>
        <p:nvSpPr>
          <p:cNvPr id="352" name="Google Shape;352;p24"/>
          <p:cNvSpPr txBox="1"/>
          <p:nvPr/>
        </p:nvSpPr>
        <p:spPr>
          <a:xfrm>
            <a:off x="7239000" y="1600200"/>
            <a:ext cx="428625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Chatbot intelligenti h24 per domande frequenti su iscrizioni e orari, filtrando il rumore di fondo.</a:t>
            </a:r>
            <a:endParaRPr/>
          </a:p>
        </p:txBody>
      </p:sp>
      <p:sp>
        <p:nvSpPr>
          <p:cNvPr id="353" name="Google Shape;353;p24"/>
          <p:cNvSpPr txBox="1"/>
          <p:nvPr/>
        </p:nvSpPr>
        <p:spPr>
          <a:xfrm>
            <a:off x="7239000" y="2809875"/>
            <a:ext cx="4953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Backoffice</a:t>
            </a:r>
            <a:endParaRPr/>
          </a:p>
        </p:txBody>
      </p:sp>
      <p:sp>
        <p:nvSpPr>
          <p:cNvPr id="354" name="Google Shape;354;p24"/>
          <p:cNvSpPr txBox="1"/>
          <p:nvPr/>
        </p:nvSpPr>
        <p:spPr>
          <a:xfrm>
            <a:off x="7239000" y="3219450"/>
            <a:ext cx="428625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Gestione proattiva delle scadenze periodiche e supporto automatizzato nel controllo titoli.</a:t>
            </a:r>
            <a:endParaRPr/>
          </a:p>
        </p:txBody>
      </p:sp>
      <p:sp>
        <p:nvSpPr>
          <p:cNvPr id="355" name="Google Shape;355;p24"/>
          <p:cNvSpPr txBox="1"/>
          <p:nvPr/>
        </p:nvSpPr>
        <p:spPr>
          <a:xfrm>
            <a:off x="7239000" y="4429125"/>
            <a:ext cx="49530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Inventario</a:t>
            </a:r>
            <a:endParaRPr/>
          </a:p>
        </p:txBody>
      </p:sp>
      <p:sp>
        <p:nvSpPr>
          <p:cNvPr id="356" name="Google Shape;356;p24"/>
          <p:cNvSpPr txBox="1"/>
          <p:nvPr/>
        </p:nvSpPr>
        <p:spPr>
          <a:xfrm>
            <a:off x="7239000" y="4838700"/>
            <a:ext cx="4286250" cy="828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Analisi predittiva sui beni mobili per ottimizzare nuovi acquisti e manutenzione risorse.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61" name="Google Shape;36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25"/>
          <p:cNvSpPr/>
          <p:nvPr/>
        </p:nvSpPr>
        <p:spPr>
          <a:xfrm>
            <a:off x="762000" y="3013620"/>
            <a:ext cx="3403550" cy="2802135"/>
          </a:xfrm>
          <a:prstGeom prst="roundRect">
            <a:avLst>
              <a:gd fmla="val 407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5"/>
          <p:cNvSpPr/>
          <p:nvPr/>
        </p:nvSpPr>
        <p:spPr>
          <a:xfrm>
            <a:off x="4394150" y="3013620"/>
            <a:ext cx="3403550" cy="2802135"/>
          </a:xfrm>
          <a:prstGeom prst="roundRect">
            <a:avLst>
              <a:gd fmla="val 407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5"/>
          <p:cNvSpPr/>
          <p:nvPr/>
        </p:nvSpPr>
        <p:spPr>
          <a:xfrm>
            <a:off x="8026300" y="3013620"/>
            <a:ext cx="3403699" cy="2802135"/>
          </a:xfrm>
          <a:prstGeom prst="roundRect">
            <a:avLst>
              <a:gd fmla="val 407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65" name="Google Shape;36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0600" y="3242220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6" name="Google Shape;36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22750" y="3242220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7" name="Google Shape;367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54900" y="3242220"/>
            <a:ext cx="533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8" name="Google Shape;368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43000" y="339462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9" name="Google Shape;369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60862" y="3394620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70" name="Google Shape;370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378725" y="3394620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5"/>
          <p:cNvSpPr txBox="1"/>
          <p:nvPr/>
        </p:nvSpPr>
        <p:spPr>
          <a:xfrm>
            <a:off x="762000" y="1042094"/>
            <a:ext cx="114300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APPLICAZIONI PRATICHE</a:t>
            </a:r>
            <a:endParaRPr/>
          </a:p>
        </p:txBody>
      </p:sp>
      <p:sp>
        <p:nvSpPr>
          <p:cNvPr id="372" name="Google Shape;372;p25"/>
          <p:cNvSpPr txBox="1"/>
          <p:nvPr/>
        </p:nvSpPr>
        <p:spPr>
          <a:xfrm>
            <a:off x="762000" y="1394519"/>
            <a:ext cx="11430000" cy="58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L'Azione Didattica </a:t>
            </a:r>
            <a:r>
              <a:rPr b="0" i="0" lang="en-US" sz="42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(Docente)</a:t>
            </a:r>
            <a:endParaRPr/>
          </a:p>
        </p:txBody>
      </p:sp>
      <p:sp>
        <p:nvSpPr>
          <p:cNvPr id="373" name="Google Shape;373;p25"/>
          <p:cNvSpPr txBox="1"/>
          <p:nvPr/>
        </p:nvSpPr>
        <p:spPr>
          <a:xfrm>
            <a:off x="762000" y="2209800"/>
            <a:ext cx="11430000" cy="3466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L'IA come Acceleratore di Personalizzazione e Content Curation.</a:t>
            </a:r>
            <a:endParaRPr/>
          </a:p>
        </p:txBody>
      </p:sp>
      <p:sp>
        <p:nvSpPr>
          <p:cNvPr id="374" name="Google Shape;374;p25"/>
          <p:cNvSpPr txBox="1"/>
          <p:nvPr/>
        </p:nvSpPr>
        <p:spPr>
          <a:xfrm>
            <a:off x="990600" y="3966120"/>
            <a:ext cx="386708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Materiali su Misura</a:t>
            </a:r>
            <a:endParaRPr/>
          </a:p>
        </p:txBody>
      </p:sp>
      <p:sp>
        <p:nvSpPr>
          <p:cNvPr id="375" name="Google Shape;375;p25"/>
          <p:cNvSpPr txBox="1"/>
          <p:nvPr/>
        </p:nvSpPr>
        <p:spPr>
          <a:xfrm>
            <a:off x="990600" y="4413795"/>
            <a:ext cx="3041600" cy="1173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Declinazione istantanea dei contenuti per stili cognitivi. Supporto attivo all'inclusione (PEI/PDP).</a:t>
            </a:r>
            <a:endParaRPr/>
          </a:p>
        </p:txBody>
      </p:sp>
      <p:sp>
        <p:nvSpPr>
          <p:cNvPr id="376" name="Google Shape;376;p25"/>
          <p:cNvSpPr txBox="1"/>
          <p:nvPr/>
        </p:nvSpPr>
        <p:spPr>
          <a:xfrm>
            <a:off x="4622750" y="3966120"/>
            <a:ext cx="386708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Design Valutazione</a:t>
            </a:r>
            <a:endParaRPr/>
          </a:p>
        </p:txBody>
      </p:sp>
      <p:sp>
        <p:nvSpPr>
          <p:cNvPr id="377" name="Google Shape;377;p25"/>
          <p:cNvSpPr txBox="1"/>
          <p:nvPr/>
        </p:nvSpPr>
        <p:spPr>
          <a:xfrm>
            <a:off x="4622750" y="4413795"/>
            <a:ext cx="3041600" cy="1173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Supporto avanzato nella stesura e definizione di complessi descrittori per rubriche valutative.</a:t>
            </a:r>
            <a:endParaRPr/>
          </a:p>
        </p:txBody>
      </p:sp>
      <p:sp>
        <p:nvSpPr>
          <p:cNvPr id="378" name="Google Shape;378;p25"/>
          <p:cNvSpPr txBox="1"/>
          <p:nvPr/>
        </p:nvSpPr>
        <p:spPr>
          <a:xfrm>
            <a:off x="8254900" y="3966120"/>
            <a:ext cx="386728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Tutoraggio Attivo</a:t>
            </a:r>
            <a:endParaRPr/>
          </a:p>
        </p:txBody>
      </p:sp>
      <p:sp>
        <p:nvSpPr>
          <p:cNvPr id="379" name="Google Shape;379;p25"/>
          <p:cNvSpPr txBox="1"/>
          <p:nvPr/>
        </p:nvSpPr>
        <p:spPr>
          <a:xfrm>
            <a:off x="8254900" y="4413795"/>
            <a:ext cx="3041749" cy="1173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Stimolo del pensiero critico con domande socratiche e interlocuzioni, senza fornire risposte pronte.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F6FF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84" name="Google Shape;38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26"/>
          <p:cNvSpPr/>
          <p:nvPr/>
        </p:nvSpPr>
        <p:spPr>
          <a:xfrm>
            <a:off x="0" y="0"/>
            <a:ext cx="5187255" cy="6858000"/>
          </a:xfrm>
          <a:prstGeom prst="rect">
            <a:avLst/>
          </a:prstGeom>
          <a:solidFill>
            <a:srgbClr val="F4FB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6"/>
          <p:cNvSpPr/>
          <p:nvPr/>
        </p:nvSpPr>
        <p:spPr>
          <a:xfrm>
            <a:off x="5177730" y="0"/>
            <a:ext cx="952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6"/>
          <p:cNvSpPr/>
          <p:nvPr/>
        </p:nvSpPr>
        <p:spPr>
          <a:xfrm>
            <a:off x="5949255" y="1443037"/>
            <a:ext cx="5480744" cy="1200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6"/>
          <p:cNvSpPr/>
          <p:nvPr/>
        </p:nvSpPr>
        <p:spPr>
          <a:xfrm>
            <a:off x="5949255" y="2947987"/>
            <a:ext cx="5480744" cy="1200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6"/>
          <p:cNvSpPr/>
          <p:nvPr/>
        </p:nvSpPr>
        <p:spPr>
          <a:xfrm>
            <a:off x="5949255" y="2633662"/>
            <a:ext cx="5480744" cy="952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6"/>
          <p:cNvSpPr/>
          <p:nvPr/>
        </p:nvSpPr>
        <p:spPr>
          <a:xfrm>
            <a:off x="5949255" y="4138612"/>
            <a:ext cx="5480744" cy="952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6"/>
          <p:cNvSpPr txBox="1"/>
          <p:nvPr/>
        </p:nvSpPr>
        <p:spPr>
          <a:xfrm>
            <a:off x="762000" y="2205186"/>
            <a:ext cx="4567163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2563EB"/>
                </a:solidFill>
                <a:latin typeface="Inter"/>
                <a:ea typeface="Inter"/>
                <a:cs typeface="Inter"/>
                <a:sym typeface="Inter"/>
              </a:rPr>
              <a:t>APPLICAZIONI PRATICHE</a:t>
            </a:r>
            <a:endParaRPr/>
          </a:p>
        </p:txBody>
      </p:sp>
      <p:sp>
        <p:nvSpPr>
          <p:cNvPr id="392" name="Google Shape;392;p26"/>
          <p:cNvSpPr txBox="1"/>
          <p:nvPr/>
        </p:nvSpPr>
        <p:spPr>
          <a:xfrm>
            <a:off x="762000" y="2557611"/>
            <a:ext cx="3936429" cy="1173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Il Centro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3000" u="none" cap="none" strike="noStrik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(Studente)</a:t>
            </a:r>
            <a:endParaRPr/>
          </a:p>
        </p:txBody>
      </p:sp>
      <p:sp>
        <p:nvSpPr>
          <p:cNvPr id="393" name="Google Shape;393;p26"/>
          <p:cNvSpPr txBox="1"/>
          <p:nvPr/>
        </p:nvSpPr>
        <p:spPr>
          <a:xfrm>
            <a:off x="762000" y="3959572"/>
            <a:ext cx="3748980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L'Intelligenza Artificiale come Amplificatore di Curiosità.</a:t>
            </a:r>
            <a:endParaRPr/>
          </a:p>
        </p:txBody>
      </p:sp>
      <p:sp>
        <p:nvSpPr>
          <p:cNvPr id="394" name="Google Shape;394;p26"/>
          <p:cNvSpPr txBox="1"/>
          <p:nvPr/>
        </p:nvSpPr>
        <p:spPr>
          <a:xfrm>
            <a:off x="5949255" y="1443037"/>
            <a:ext cx="62427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Apprendimento Adattivo</a:t>
            </a:r>
            <a:endParaRPr/>
          </a:p>
        </p:txBody>
      </p:sp>
      <p:sp>
        <p:nvSpPr>
          <p:cNvPr id="395" name="Google Shape;395;p26"/>
          <p:cNvSpPr txBox="1"/>
          <p:nvPr/>
        </p:nvSpPr>
        <p:spPr>
          <a:xfrm>
            <a:off x="5949255" y="1852612"/>
            <a:ext cx="5575994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Feedback immediati durante lo studio per comprendere gli errori e adattare il ritmo.</a:t>
            </a:r>
            <a:endParaRPr/>
          </a:p>
        </p:txBody>
      </p:sp>
      <p:sp>
        <p:nvSpPr>
          <p:cNvPr id="396" name="Google Shape;396;p26"/>
          <p:cNvSpPr txBox="1"/>
          <p:nvPr/>
        </p:nvSpPr>
        <p:spPr>
          <a:xfrm>
            <a:off x="5949255" y="2947987"/>
            <a:ext cx="62427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Accessibilità Totale</a:t>
            </a:r>
            <a:endParaRPr/>
          </a:p>
        </p:txBody>
      </p:sp>
      <p:sp>
        <p:nvSpPr>
          <p:cNvPr id="397" name="Google Shape;397;p26"/>
          <p:cNvSpPr txBox="1"/>
          <p:nvPr/>
        </p:nvSpPr>
        <p:spPr>
          <a:xfrm>
            <a:off x="5949255" y="3357562"/>
            <a:ext cx="5575994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Supporto multilingue, trascrizione istantanea e simulazioni interattive per concetti complessi.</a:t>
            </a:r>
            <a:endParaRPr/>
          </a:p>
        </p:txBody>
      </p:sp>
      <p:sp>
        <p:nvSpPr>
          <p:cNvPr id="398" name="Google Shape;398;p26"/>
          <p:cNvSpPr txBox="1"/>
          <p:nvPr/>
        </p:nvSpPr>
        <p:spPr>
          <a:xfrm>
            <a:off x="5949255" y="4452937"/>
            <a:ext cx="62427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Pensiero Critico</a:t>
            </a:r>
            <a:endParaRPr/>
          </a:p>
        </p:txBody>
      </p:sp>
      <p:sp>
        <p:nvSpPr>
          <p:cNvPr id="399" name="Google Shape;399;p26"/>
          <p:cNvSpPr txBox="1"/>
          <p:nvPr/>
        </p:nvSpPr>
        <p:spPr>
          <a:xfrm>
            <a:off x="5949255" y="4862512"/>
            <a:ext cx="5575994" cy="552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DigComp 2.2: valutare l'affidabilità delle fonti, riconoscere i bias e smascherare "allucinazioni".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95A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04" name="Google Shape;40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7"/>
          <p:cNvSpPr/>
          <p:nvPr/>
        </p:nvSpPr>
        <p:spPr>
          <a:xfrm>
            <a:off x="-1905000" y="4000500"/>
            <a:ext cx="5715000" cy="5715000"/>
          </a:xfrm>
          <a:prstGeom prst="roundRect">
            <a:avLst>
              <a:gd fmla="val 8333" name="adj"/>
            </a:avLst>
          </a:prstGeom>
          <a:solidFill>
            <a:srgbClr val="19327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06" name="Google Shape;40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8750" y="3887241"/>
            <a:ext cx="40957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7"/>
          <p:cNvSpPr txBox="1"/>
          <p:nvPr/>
        </p:nvSpPr>
        <p:spPr>
          <a:xfrm>
            <a:off x="208359" y="1368921"/>
            <a:ext cx="11775281" cy="670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Una Scuola Pronta per il Futuro</a:t>
            </a:r>
            <a:endParaRPr/>
          </a:p>
        </p:txBody>
      </p:sp>
      <p:sp>
        <p:nvSpPr>
          <p:cNvPr id="408" name="Google Shape;408;p27"/>
          <p:cNvSpPr txBox="1"/>
          <p:nvPr/>
        </p:nvSpPr>
        <p:spPr>
          <a:xfrm>
            <a:off x="738187" y="2267991"/>
            <a:ext cx="10715625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Regole chiare non limitano l'innovazione, ma le forniscono una direzione. Costruiamo un ecosistema più efficiente, equo e radicalmente inclusivo.</a:t>
            </a:r>
            <a:endParaRPr/>
          </a:p>
        </p:txBody>
      </p:sp>
      <p:sp>
        <p:nvSpPr>
          <p:cNvPr id="409" name="Google Shape;409;p27"/>
          <p:cNvSpPr txBox="1"/>
          <p:nvPr/>
        </p:nvSpPr>
        <p:spPr>
          <a:xfrm>
            <a:off x="738187" y="4077741"/>
            <a:ext cx="10715625" cy="14113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850" u="none" cap="none" strike="noStrike">
                <a:solidFill>
                  <a:srgbClr val="60A5F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"La tecnologia è il nostro strumento. La responsabilità e la visione educativa restano, inequivocabilmente, nostre."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